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Lst>
  <p:notesMasterIdLst>
    <p:notesMasterId r:id="rId24"/>
  </p:notesMasterIdLst>
  <p:sldIdLst>
    <p:sldId id="256" r:id="rId12"/>
    <p:sldId id="258" r:id="rId13"/>
    <p:sldId id="260" r:id="rId14"/>
    <p:sldId id="261" r:id="rId15"/>
    <p:sldId id="262" r:id="rId16"/>
    <p:sldId id="263" r:id="rId17"/>
    <p:sldId id="264" r:id="rId18"/>
    <p:sldId id="265" r:id="rId19"/>
    <p:sldId id="266" r:id="rId20"/>
    <p:sldId id="267" r:id="rId21"/>
    <p:sldId id="268" r:id="rId22"/>
    <p:sldId id="26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93A5A1-8FDC-4E30-8D38-9D637C66DB5F}" type="datetimeFigureOut">
              <a:rPr lang="en-US" smtClean="0"/>
              <a:t>9/13/2013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112AA-CDF8-4EBB-BFAD-FE2DCDAEC839}" type="slidenum">
              <a:rPr lang="en-US" smtClean="0"/>
              <a:t>‹#›</a:t>
            </a:fld>
            <a:endParaRPr lang="en-US"/>
          </a:p>
        </p:txBody>
      </p:sp>
    </p:spTree>
    <p:extLst>
      <p:ext uri="{BB962C8B-B14F-4D97-AF65-F5344CB8AC3E}">
        <p14:creationId xmlns:p14="http://schemas.microsoft.com/office/powerpoint/2010/main" val="1909320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02459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278531042"/>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07599495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35425252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27198414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22338784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845578605"/>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70200920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92873748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67365666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12649510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197987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50541324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4026236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55594281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38604609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883882590"/>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042709829"/>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78487297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548096744"/>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77433314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368626580"/>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546222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276095716"/>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89029586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485321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704679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21474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4134877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1548361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178293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880608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411198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829485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8783001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6620332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21487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9130879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042650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310468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5092046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7540528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9378780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202393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766477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3535048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2829542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186467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3467618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146997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5143756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009081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4083283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1326390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248061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91347026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0296205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8464921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9918827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859381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8053797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3276011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9583652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5353501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3464827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123363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0694341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5618179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4614649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8486971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72940027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7691549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07222174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7559001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2884786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53291626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50063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61269721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16845263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8146604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82549741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6042975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9488579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34220089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958406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16281509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04744652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83358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16005490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0740676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29211395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8494935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55896114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03302956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54849942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52430595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42466180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14461584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278928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7585465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64215371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80149147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05895330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47414535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54363149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40800909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70371488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9300201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75273483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05F1A6D-27E3-42D3-AAC5-825133A31DA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827BA250-F0E8-4AE7-AEB8-9892759F3E96}"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043270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238770359"/>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BDE8D731-9511-4337-8B43-A743ABFE3335}"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B63BE85D-7CE4-4267-AF36-88050B8D239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64608752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52F4A29-FD5B-437B-84AB-ED2FEA4C2AB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70FA0FF4-5EF8-4427-A54D-4CE8BF3A9E9A}"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70744391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C8A805E-D98C-4CE3-82CC-3733D86002F7}"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8D142AF5-EBC8-4442-8F43-851B67B8662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84630617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2D227C08-EE6B-46E5-A388-FB1188B3BC0F}"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9" name="Date Placeholder 3"/>
          <p:cNvSpPr>
            <a:spLocks noGrp="1"/>
          </p:cNvSpPr>
          <p:nvPr>
            <p:ph type="dt" sz="half" idx="12"/>
          </p:nvPr>
        </p:nvSpPr>
        <p:spPr/>
        <p:txBody>
          <a:bodyPr/>
          <a:lstStyle>
            <a:lvl1pPr>
              <a:defRPr/>
            </a:lvl1pPr>
          </a:lstStyle>
          <a:p>
            <a:pPr>
              <a:defRPr/>
            </a:pPr>
            <a:fld id="{5959F71F-B54A-491E-AD32-15E13580C83C}"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05160430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8F14DD4E-A82C-4FDF-96AB-65697FDBF96D}"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5" name="Date Placeholder 3"/>
          <p:cNvSpPr>
            <a:spLocks noGrp="1"/>
          </p:cNvSpPr>
          <p:nvPr>
            <p:ph type="dt" sz="half" idx="12"/>
          </p:nvPr>
        </p:nvSpPr>
        <p:spPr/>
        <p:txBody>
          <a:bodyPr/>
          <a:lstStyle>
            <a:lvl1pPr>
              <a:defRPr/>
            </a:lvl1pPr>
          </a:lstStyle>
          <a:p>
            <a:pPr>
              <a:defRPr/>
            </a:pPr>
            <a:fld id="{6CB6813C-79B2-4C59-A52A-2A8E52855D97}"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263522201"/>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128E0B2D-89B8-4161-B5D7-75E41D6CE1DF}"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4" name="Date Placeholder 3"/>
          <p:cNvSpPr>
            <a:spLocks noGrp="1"/>
          </p:cNvSpPr>
          <p:nvPr>
            <p:ph type="dt" sz="half" idx="12"/>
          </p:nvPr>
        </p:nvSpPr>
        <p:spPr/>
        <p:txBody>
          <a:bodyPr/>
          <a:lstStyle>
            <a:lvl1pPr>
              <a:defRPr/>
            </a:lvl1pPr>
          </a:lstStyle>
          <a:p>
            <a:pPr>
              <a:defRPr/>
            </a:pPr>
            <a:fld id="{39E34894-8899-4ACD-A18B-D7BC9D826CC3}"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78626502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5E1DFA7F-D6FE-4980-9BD5-B97BE84DBB2A}"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6"/>
          </p:nvPr>
        </p:nvSpPr>
        <p:spPr/>
        <p:txBody>
          <a:bodyPr/>
          <a:lstStyle>
            <a:lvl1pPr>
              <a:defRPr/>
            </a:lvl1pPr>
          </a:lstStyle>
          <a:p>
            <a:pPr>
              <a:defRPr/>
            </a:pPr>
            <a:fld id="{71233F7C-4834-46CE-A8B3-9A4C03305388}"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73641900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93C8C639-CC4B-4C2C-B399-E34910EA2C38}"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7" name="Date Placeholder 3"/>
          <p:cNvSpPr>
            <a:spLocks noGrp="1"/>
          </p:cNvSpPr>
          <p:nvPr>
            <p:ph type="dt" sz="half" idx="12"/>
          </p:nvPr>
        </p:nvSpPr>
        <p:spPr/>
        <p:txBody>
          <a:bodyPr/>
          <a:lstStyle>
            <a:lvl1pPr>
              <a:defRPr/>
            </a:lvl1pPr>
          </a:lstStyle>
          <a:p>
            <a:pPr>
              <a:defRPr/>
            </a:pPr>
            <a:fld id="{25CC9C26-ECCD-494B-8DCB-211253CEE19B}"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89915671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D41A178-83CB-45F5-B478-2B72847D4064}"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68D14851-5C4E-4DDE-B729-9F9D0F05B401}"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311218956"/>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786C577-B1D1-4F72-A911-3048EEF26FB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FDCB7"/>
              </a:solidFill>
            </a:endParaRPr>
          </a:p>
        </p:txBody>
      </p:sp>
      <p:sp>
        <p:nvSpPr>
          <p:cNvPr id="6" name="Date Placeholder 3"/>
          <p:cNvSpPr>
            <a:spLocks noGrp="1"/>
          </p:cNvSpPr>
          <p:nvPr>
            <p:ph type="dt" sz="half" idx="12"/>
          </p:nvPr>
        </p:nvSpPr>
        <p:spPr/>
        <p:txBody>
          <a:bodyPr/>
          <a:lstStyle>
            <a:lvl1pPr>
              <a:defRPr/>
            </a:lvl1pPr>
          </a:lstStyle>
          <a:p>
            <a:pPr>
              <a:defRPr/>
            </a:pPr>
            <a:fld id="{96F2A4E5-F4C0-4467-B5CA-4C3FD0F191FD}"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962809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496585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62849125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56531170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0616754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740942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20842885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146518087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60858144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394418830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404448401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5CB45659-FE19-4E01-899C-35CFF183FA45}"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solidFill>
                <a:srgbClr val="DFDCB7"/>
              </a:solidFill>
            </a:endParaRP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DFA56577-C3B1-4215-9399-4499E11CF762}" type="datetimeFigureOut">
              <a:rPr lang="en-US">
                <a:solidFill>
                  <a:srgbClr val="DFDCB7"/>
                </a:solidFill>
              </a:rPr>
              <a:pPr>
                <a:defRPr/>
              </a:pPr>
              <a:t>9/13/2013</a:t>
            </a:fld>
            <a:endParaRPr lang="en-US">
              <a:solidFill>
                <a:srgbClr val="DFDCB7"/>
              </a:solidFill>
            </a:endParaRPr>
          </a:p>
        </p:txBody>
      </p:sp>
    </p:spTree>
    <p:extLst>
      <p:ext uri="{BB962C8B-B14F-4D97-AF65-F5344CB8AC3E}">
        <p14:creationId xmlns:p14="http://schemas.microsoft.com/office/powerpoint/2010/main" val="297725462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Multiple Choice Section </a:t>
            </a:r>
            <a:endParaRPr lang="en-US" dirty="0"/>
          </a:p>
        </p:txBody>
      </p:sp>
      <p:sp>
        <p:nvSpPr>
          <p:cNvPr id="3" name="Subtitle 2"/>
          <p:cNvSpPr>
            <a:spLocks noGrp="1"/>
          </p:cNvSpPr>
          <p:nvPr>
            <p:ph type="subTitle" idx="1"/>
          </p:nvPr>
        </p:nvSpPr>
        <p:spPr/>
        <p:txBody>
          <a:bodyPr/>
          <a:lstStyle/>
          <a:p>
            <a:r>
              <a:rPr lang="en-US" dirty="0" smtClean="0"/>
              <a:t>AP Exam – May 8, 2014</a:t>
            </a:r>
            <a:endParaRPr lang="en-US" dirty="0"/>
          </a:p>
        </p:txBody>
      </p:sp>
    </p:spTree>
    <p:extLst>
      <p:ext uri="{BB962C8B-B14F-4D97-AF65-F5344CB8AC3E}">
        <p14:creationId xmlns:p14="http://schemas.microsoft.com/office/powerpoint/2010/main" val="1134801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TYPES OF QUESTIONS</a:t>
            </a:r>
            <a:endParaRPr lang="en-US" dirty="0"/>
          </a:p>
        </p:txBody>
      </p:sp>
      <p:sp>
        <p:nvSpPr>
          <p:cNvPr id="25602" name="Content Placeholder 2"/>
          <p:cNvSpPr>
            <a:spLocks noGrp="1"/>
          </p:cNvSpPr>
          <p:nvPr>
            <p:ph idx="1"/>
          </p:nvPr>
        </p:nvSpPr>
        <p:spPr/>
        <p:txBody>
          <a:bodyPr/>
          <a:lstStyle/>
          <a:p>
            <a:r>
              <a:rPr lang="en-US" sz="2800" smtClean="0"/>
              <a:t>GENERAL COMPREHENSION QUESTIONS</a:t>
            </a:r>
          </a:p>
          <a:p>
            <a:pPr lvl="1"/>
            <a:r>
              <a:rPr lang="en-US" smtClean="0"/>
              <a:t>The passage is primarily concerned with…?</a:t>
            </a:r>
          </a:p>
          <a:p>
            <a:pPr lvl="1"/>
            <a:r>
              <a:rPr lang="en-US" smtClean="0"/>
              <a:t>What is the tone of the passage?</a:t>
            </a:r>
          </a:p>
          <a:p>
            <a:pPr lvl="1"/>
            <a:r>
              <a:rPr lang="en-US" smtClean="0"/>
              <a:t>What is the narrator’s relationship to her mother?</a:t>
            </a:r>
          </a:p>
          <a:p>
            <a:pPr lvl="1"/>
            <a:r>
              <a:rPr lang="en-US" smtClean="0"/>
              <a:t>How is the speaker’s attitude changing?</a:t>
            </a:r>
          </a:p>
        </p:txBody>
      </p:sp>
    </p:spTree>
    <p:extLst>
      <p:ext uri="{BB962C8B-B14F-4D97-AF65-F5344CB8AC3E}">
        <p14:creationId xmlns:p14="http://schemas.microsoft.com/office/powerpoint/2010/main" val="3760022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DETAIL QUESTIONS</a:t>
            </a:r>
            <a:endParaRPr lang="en-US" dirty="0"/>
          </a:p>
        </p:txBody>
      </p:sp>
      <p:sp>
        <p:nvSpPr>
          <p:cNvPr id="26626" name="Content Placeholder 2"/>
          <p:cNvSpPr>
            <a:spLocks noGrp="1"/>
          </p:cNvSpPr>
          <p:nvPr>
            <p:ph idx="1"/>
          </p:nvPr>
        </p:nvSpPr>
        <p:spPr/>
        <p:txBody>
          <a:bodyPr/>
          <a:lstStyle/>
          <a:p>
            <a:r>
              <a:rPr lang="en-US" smtClean="0"/>
              <a:t>DETAIL QUESTIONS</a:t>
            </a:r>
          </a:p>
          <a:p>
            <a:pPr lvl="1"/>
            <a:r>
              <a:rPr lang="en-US" smtClean="0"/>
              <a:t>What significant change occurs in speaker’s attitude toward her mother in lines 5-9?</a:t>
            </a:r>
          </a:p>
          <a:p>
            <a:pPr lvl="1"/>
            <a:r>
              <a:rPr lang="en-US" smtClean="0"/>
              <a:t>How do the final words of the third paragraph, “but then, I should have known better than to trust him,” alter the rest of the passage?</a:t>
            </a:r>
          </a:p>
          <a:p>
            <a:pPr lvl="1"/>
            <a:r>
              <a:rPr lang="en-US" smtClean="0"/>
              <a:t>What does the author mean by “formalist” (Line 19)?</a:t>
            </a:r>
          </a:p>
          <a:p>
            <a:endParaRPr lang="en-US" smtClean="0"/>
          </a:p>
        </p:txBody>
      </p:sp>
    </p:spTree>
    <p:extLst>
      <p:ext uri="{BB962C8B-B14F-4D97-AF65-F5344CB8AC3E}">
        <p14:creationId xmlns:p14="http://schemas.microsoft.com/office/powerpoint/2010/main" val="274844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FACTUAL KNOWLEDGE QUESTIONS</a:t>
            </a:r>
            <a:endParaRPr lang="en-US" dirty="0"/>
          </a:p>
        </p:txBody>
      </p:sp>
      <p:sp>
        <p:nvSpPr>
          <p:cNvPr id="27650" name="Content Placeholder 2"/>
          <p:cNvSpPr>
            <a:spLocks noGrp="1"/>
          </p:cNvSpPr>
          <p:nvPr>
            <p:ph idx="1"/>
          </p:nvPr>
        </p:nvSpPr>
        <p:spPr/>
        <p:txBody>
          <a:bodyPr/>
          <a:lstStyle/>
          <a:p>
            <a:pPr lvl="1"/>
            <a:r>
              <a:rPr lang="en-US" smtClean="0"/>
              <a:t>How does the author’s use of irony contribute to the effect of the passage?</a:t>
            </a:r>
          </a:p>
          <a:p>
            <a:pPr lvl="1"/>
            <a:r>
              <a:rPr lang="en-US" smtClean="0"/>
              <a:t>How does the author’s use of symbolism contribute to the mystical tone of the passage?</a:t>
            </a:r>
          </a:p>
          <a:p>
            <a:pPr lvl="1"/>
            <a:r>
              <a:rPr lang="en-US" smtClean="0"/>
              <a:t>What parallel structure helps to emphasize the attitude of the speaker?</a:t>
            </a:r>
          </a:p>
          <a:p>
            <a:endParaRPr lang="en-US" smtClean="0"/>
          </a:p>
        </p:txBody>
      </p:sp>
    </p:spTree>
    <p:extLst>
      <p:ext uri="{BB962C8B-B14F-4D97-AF65-F5344CB8AC3E}">
        <p14:creationId xmlns:p14="http://schemas.microsoft.com/office/powerpoint/2010/main" val="3105933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 y="152400"/>
            <a:ext cx="10134600" cy="1401762"/>
          </a:xfrm>
        </p:spPr>
        <p:txBody>
          <a:bodyPr>
            <a:normAutofit/>
          </a:bodyPr>
          <a:lstStyle/>
          <a:p>
            <a:pPr fontAlgn="auto">
              <a:spcAft>
                <a:spcPts val="0"/>
              </a:spcAft>
              <a:defRPr/>
            </a:pPr>
            <a:r>
              <a:rPr lang="en-US" sz="4000" dirty="0" smtClean="0"/>
              <a:t>MULTIPLE CHOICE SECTION: STRATEGY</a:t>
            </a:r>
            <a:endParaRPr lang="en-US" sz="4000" dirty="0"/>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sz="2400" b="1" dirty="0" smtClean="0"/>
              <a:t>1. Note the time and the Number of Passages!</a:t>
            </a:r>
          </a:p>
          <a:p>
            <a:pPr marL="640080" lvl="1" fontAlgn="auto">
              <a:spcAft>
                <a:spcPts val="0"/>
              </a:spcAft>
              <a:buFont typeface="Arial" pitchFamily="34" charset="0"/>
              <a:buChar char="•"/>
              <a:defRPr/>
            </a:pPr>
            <a:r>
              <a:rPr lang="en-US" sz="2400" dirty="0" smtClean="0"/>
              <a:t>You have 60 minutes total</a:t>
            </a:r>
          </a:p>
          <a:p>
            <a:pPr marL="640080" lvl="1" fontAlgn="auto">
              <a:spcAft>
                <a:spcPts val="0"/>
              </a:spcAft>
              <a:buFont typeface="Arial" pitchFamily="34" charset="0"/>
              <a:buChar char="•"/>
              <a:defRPr/>
            </a:pPr>
            <a:r>
              <a:rPr lang="en-US" sz="2400" dirty="0" smtClean="0"/>
              <a:t>With 4 or 5 passages, so you have 12-15 minutes per passage</a:t>
            </a:r>
          </a:p>
          <a:p>
            <a:pPr fontAlgn="auto">
              <a:spcAft>
                <a:spcPts val="0"/>
              </a:spcAft>
              <a:buFont typeface="Arial" pitchFamily="34" charset="0"/>
              <a:buChar char="•"/>
              <a:defRPr/>
            </a:pPr>
            <a:r>
              <a:rPr lang="en-US" sz="2400" dirty="0" smtClean="0"/>
              <a:t>2. </a:t>
            </a:r>
            <a:r>
              <a:rPr lang="en-US" sz="2400" b="1" dirty="0" smtClean="0"/>
              <a:t>Pick a Passage to Do First</a:t>
            </a:r>
          </a:p>
          <a:p>
            <a:pPr marL="640080" lvl="1" fontAlgn="auto">
              <a:spcAft>
                <a:spcPts val="0"/>
              </a:spcAft>
              <a:buFont typeface="Arial" pitchFamily="34" charset="0"/>
              <a:buChar char="•"/>
              <a:defRPr/>
            </a:pPr>
            <a:r>
              <a:rPr lang="en-US" sz="2400" dirty="0"/>
              <a:t>Some passages on test are easier than others</a:t>
            </a:r>
          </a:p>
          <a:p>
            <a:pPr marL="640080" lvl="1" fontAlgn="auto">
              <a:spcAft>
                <a:spcPts val="0"/>
              </a:spcAft>
              <a:buFont typeface="Arial" pitchFamily="34" charset="0"/>
              <a:buChar char="•"/>
              <a:defRPr/>
            </a:pPr>
            <a:r>
              <a:rPr lang="en-US" sz="2400" dirty="0"/>
              <a:t>You know what you’re good at: 20</a:t>
            </a:r>
            <a:r>
              <a:rPr lang="en-US" sz="2400" baseline="30000" dirty="0"/>
              <a:t>th</a:t>
            </a:r>
            <a:r>
              <a:rPr lang="en-US" sz="2400" dirty="0"/>
              <a:t> century prose or Renaissance poetry = DO THAT FIRST!</a:t>
            </a:r>
          </a:p>
          <a:p>
            <a:pPr fontAlgn="auto">
              <a:spcAft>
                <a:spcPts val="0"/>
              </a:spcAft>
              <a:buFont typeface="Arial" pitchFamily="34" charset="0"/>
              <a:buChar char="•"/>
              <a:defRPr/>
            </a:pPr>
            <a:r>
              <a:rPr lang="en-US" sz="2400" b="1" dirty="0" smtClean="0"/>
              <a:t>3. Pick a Passage to DO LAST </a:t>
            </a:r>
            <a:r>
              <a:rPr lang="en-US" sz="2400" dirty="0" smtClean="0"/>
              <a:t>(put an x at top of page to remind yourself) – the one that will give you the most trouble</a:t>
            </a:r>
          </a:p>
          <a:p>
            <a:pPr fontAlgn="auto">
              <a:spcAft>
                <a:spcPts val="0"/>
              </a:spcAft>
              <a:buFont typeface="Arial" pitchFamily="34" charset="0"/>
              <a:buChar char="•"/>
              <a:defRPr/>
            </a:pPr>
            <a:r>
              <a:rPr lang="en-US" sz="2400" b="1" dirty="0" smtClean="0"/>
              <a:t>4. Answer the questions in the order YOU choose</a:t>
            </a:r>
          </a:p>
          <a:p>
            <a:pPr marL="640080" lvl="1" fontAlgn="auto">
              <a:spcAft>
                <a:spcPts val="0"/>
              </a:spcAft>
              <a:buFont typeface="Arial" pitchFamily="34" charset="0"/>
              <a:buChar char="•"/>
              <a:defRPr/>
            </a:pPr>
            <a:endParaRPr lang="en-US" dirty="0"/>
          </a:p>
        </p:txBody>
      </p:sp>
    </p:spTree>
    <p:extLst>
      <p:ext uri="{BB962C8B-B14F-4D97-AF65-F5344CB8AC3E}">
        <p14:creationId xmlns:p14="http://schemas.microsoft.com/office/powerpoint/2010/main" val="1089059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sz="3200" dirty="0" smtClean="0"/>
              <a:t>DON’T LEAVE ANY QUESTIONS BLANK (there is no penalty)</a:t>
            </a:r>
          </a:p>
          <a:p>
            <a:pPr fontAlgn="auto">
              <a:spcAft>
                <a:spcPts val="0"/>
              </a:spcAft>
              <a:buFont typeface="Arial" pitchFamily="34" charset="0"/>
              <a:buChar char="•"/>
              <a:defRPr/>
            </a:pPr>
            <a:r>
              <a:rPr lang="en-US" sz="3200" dirty="0" smtClean="0"/>
              <a:t>USE Process of Elimination</a:t>
            </a:r>
          </a:p>
          <a:p>
            <a:pPr marL="640080" lvl="1" fontAlgn="auto">
              <a:spcAft>
                <a:spcPts val="0"/>
              </a:spcAft>
              <a:buFont typeface="Arial" pitchFamily="34" charset="0"/>
              <a:buChar char="•"/>
              <a:defRPr/>
            </a:pPr>
            <a:r>
              <a:rPr lang="en-US" sz="3200" dirty="0" smtClean="0"/>
              <a:t>Stop looking for the right answer – look for wrong answers and eliminate them!</a:t>
            </a:r>
          </a:p>
          <a:p>
            <a:pPr marL="640080" lvl="1" fontAlgn="auto">
              <a:spcAft>
                <a:spcPts val="0"/>
              </a:spcAft>
              <a:buFont typeface="Arial" pitchFamily="34" charset="0"/>
              <a:buChar char="•"/>
              <a:defRPr/>
            </a:pPr>
            <a:endParaRPr lang="en-US" dirty="0"/>
          </a:p>
          <a:p>
            <a:pPr marL="114300" indent="0" fontAlgn="auto">
              <a:spcAft>
                <a:spcPts val="0"/>
              </a:spcAft>
              <a:buFont typeface="Arial" pitchFamily="34" charset="0"/>
              <a:buNone/>
              <a:defRPr/>
            </a:pPr>
            <a:endParaRPr lang="en-US" dirty="0" smtClean="0"/>
          </a:p>
        </p:txBody>
      </p:sp>
    </p:spTree>
    <p:extLst>
      <p:ext uri="{BB962C8B-B14F-4D97-AF65-F5344CB8AC3E}">
        <p14:creationId xmlns:p14="http://schemas.microsoft.com/office/powerpoint/2010/main" val="633601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a:xfrm>
            <a:off x="457200" y="228600"/>
            <a:ext cx="7620000" cy="6172200"/>
          </a:xfrm>
        </p:spPr>
        <p:txBody>
          <a:bodyPr rtlCol="0">
            <a:normAutofit fontScale="92500" lnSpcReduction="20000"/>
          </a:bodyPr>
          <a:lstStyle/>
          <a:p>
            <a:pPr marL="114300" indent="0" fontAlgn="auto">
              <a:spcAft>
                <a:spcPts val="0"/>
              </a:spcAft>
              <a:buFont typeface="Arial" pitchFamily="34" charset="0"/>
              <a:buNone/>
              <a:defRPr/>
            </a:pPr>
            <a:r>
              <a:rPr lang="en-US" sz="3200" dirty="0" smtClean="0"/>
              <a:t>A green hunting cap squeezed the top of the fleshy balloon of a head. The green earflaps, full of large ears and uncut hair and the fine bristles that grew in the ears themselves, stuck out on either side like turn signals indicating two directions at once.                                               (7) Full, pursed lips protruded beneath the bushy black moustache and, at their corners, sank into little folds filled with disapproval and potato chip crumbs. In the shadow under the green visor of the cap Ignatius Reilly’s supercilious blue and yellow eyes looked down upon the other people waiting under the clock at the Holms department store, studying the crowd for signs of bad taste in dress.</a:t>
            </a:r>
          </a:p>
          <a:p>
            <a:pPr fontAlgn="auto">
              <a:spcAft>
                <a:spcPts val="0"/>
              </a:spcAft>
              <a:buFont typeface="Arial" pitchFamily="34" charset="0"/>
              <a:buChar char="•"/>
              <a:defRPr/>
            </a:pPr>
            <a:endParaRPr lang="en-US" dirty="0"/>
          </a:p>
        </p:txBody>
      </p:sp>
    </p:spTree>
    <p:extLst>
      <p:ext uri="{BB962C8B-B14F-4D97-AF65-F5344CB8AC3E}">
        <p14:creationId xmlns:p14="http://schemas.microsoft.com/office/powerpoint/2010/main" val="1123752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 name="Content Placeholder 2"/>
          <p:cNvSpPr>
            <a:spLocks noGrp="1"/>
          </p:cNvSpPr>
          <p:nvPr>
            <p:ph idx="1"/>
          </p:nvPr>
        </p:nvSpPr>
        <p:spPr/>
        <p:txBody>
          <a:bodyPr rtlCol="0">
            <a:normAutofit/>
          </a:bodyPr>
          <a:lstStyle/>
          <a:p>
            <a:pPr marL="571500" indent="-457200" fontAlgn="auto">
              <a:spcAft>
                <a:spcPts val="0"/>
              </a:spcAft>
              <a:buFont typeface="Arial" pitchFamily="34" charset="0"/>
              <a:buAutoNum type="arabicPeriod"/>
              <a:defRPr/>
            </a:pPr>
            <a:r>
              <a:rPr lang="en-US" sz="2400" dirty="0" smtClean="0"/>
              <a:t>Lines 7 – 10 of the passage best describe the author’s portrayal of Ignatius Reilly as</a:t>
            </a:r>
          </a:p>
          <a:p>
            <a:pPr marL="114300" indent="0" fontAlgn="auto">
              <a:spcAft>
                <a:spcPts val="0"/>
              </a:spcAft>
              <a:buFont typeface="Arial" pitchFamily="34" charset="0"/>
              <a:buNone/>
              <a:defRPr/>
            </a:pPr>
            <a:r>
              <a:rPr lang="en-US" sz="2400" dirty="0"/>
              <a:t> </a:t>
            </a:r>
            <a:r>
              <a:rPr lang="en-US" sz="2400" dirty="0" smtClean="0"/>
              <a:t>       </a:t>
            </a:r>
          </a:p>
          <a:p>
            <a:pPr marL="114300" indent="0" fontAlgn="auto">
              <a:spcAft>
                <a:spcPts val="0"/>
              </a:spcAft>
              <a:buFont typeface="Arial" pitchFamily="34" charset="0"/>
              <a:buNone/>
              <a:defRPr/>
            </a:pPr>
            <a:r>
              <a:rPr lang="en-US" sz="2400" dirty="0"/>
              <a:t> </a:t>
            </a:r>
            <a:r>
              <a:rPr lang="en-US" sz="2400" dirty="0" smtClean="0"/>
              <a:t>      (A) a sympathetic portrait of an effete snob</a:t>
            </a:r>
          </a:p>
          <a:p>
            <a:pPr marL="114300" indent="0" fontAlgn="auto">
              <a:spcAft>
                <a:spcPts val="0"/>
              </a:spcAft>
              <a:buFont typeface="Arial" pitchFamily="34" charset="0"/>
              <a:buNone/>
              <a:defRPr/>
            </a:pPr>
            <a:r>
              <a:rPr lang="en-US" sz="2400" dirty="0"/>
              <a:t> </a:t>
            </a:r>
            <a:r>
              <a:rPr lang="en-US" sz="2400" dirty="0" smtClean="0"/>
              <a:t>      (B) a comically ironic treatment of a social misfit</a:t>
            </a:r>
          </a:p>
          <a:p>
            <a:pPr marL="114300" indent="0" fontAlgn="auto">
              <a:spcAft>
                <a:spcPts val="0"/>
              </a:spcAft>
              <a:buFont typeface="Arial" pitchFamily="34" charset="0"/>
              <a:buNone/>
              <a:defRPr/>
            </a:pPr>
            <a:r>
              <a:rPr lang="en-US" sz="2400" dirty="0"/>
              <a:t> </a:t>
            </a:r>
            <a:r>
              <a:rPr lang="en-US" sz="2400" dirty="0" smtClean="0"/>
              <a:t>      (C) a harshly condemnatory portrait of a bon vivant</a:t>
            </a:r>
          </a:p>
          <a:p>
            <a:pPr marL="114300" indent="0" fontAlgn="auto">
              <a:spcAft>
                <a:spcPts val="0"/>
              </a:spcAft>
              <a:buFont typeface="Arial" pitchFamily="34" charset="0"/>
              <a:buNone/>
              <a:defRPr/>
            </a:pPr>
            <a:r>
              <a:rPr lang="en-US" sz="2400" dirty="0"/>
              <a:t> </a:t>
            </a:r>
            <a:r>
              <a:rPr lang="en-US" sz="2400" dirty="0" smtClean="0"/>
              <a:t>      (D) an admiring portrait of a great hunter</a:t>
            </a:r>
          </a:p>
          <a:p>
            <a:pPr marL="114300" indent="0" fontAlgn="auto">
              <a:spcAft>
                <a:spcPts val="0"/>
              </a:spcAft>
              <a:buFont typeface="Arial" pitchFamily="34" charset="0"/>
              <a:buNone/>
              <a:defRPr/>
            </a:pPr>
            <a:r>
              <a:rPr lang="en-US" sz="2400" dirty="0"/>
              <a:t> </a:t>
            </a:r>
            <a:r>
              <a:rPr lang="en-US" sz="2400" dirty="0" smtClean="0"/>
              <a:t>      (E)  a farcical treatment of an overly sensitive man</a:t>
            </a:r>
          </a:p>
        </p:txBody>
      </p:sp>
    </p:spTree>
    <p:extLst>
      <p:ext uri="{BB962C8B-B14F-4D97-AF65-F5344CB8AC3E}">
        <p14:creationId xmlns:p14="http://schemas.microsoft.com/office/powerpoint/2010/main" val="2220528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762000"/>
          </a:xfrm>
        </p:spPr>
        <p:txBody>
          <a:bodyPr/>
          <a:lstStyle/>
          <a:p>
            <a:pPr fontAlgn="auto">
              <a:spcAft>
                <a:spcPts val="0"/>
              </a:spcAft>
              <a:defRPr/>
            </a:pPr>
            <a:r>
              <a:rPr lang="en-US" dirty="0" smtClean="0"/>
              <a:t>POE…HALF BAD = ALL BAD</a:t>
            </a:r>
            <a:endParaRPr lang="en-US" dirty="0"/>
          </a:p>
        </p:txBody>
      </p:sp>
      <p:sp>
        <p:nvSpPr>
          <p:cNvPr id="3" name="Content Placeholder 2"/>
          <p:cNvSpPr>
            <a:spLocks noGrp="1"/>
          </p:cNvSpPr>
          <p:nvPr>
            <p:ph idx="1"/>
          </p:nvPr>
        </p:nvSpPr>
        <p:spPr>
          <a:xfrm>
            <a:off x="457200" y="609600"/>
            <a:ext cx="7620000" cy="5791200"/>
          </a:xfrm>
        </p:spPr>
        <p:txBody>
          <a:bodyPr rtlCol="0">
            <a:normAutofit fontScale="92500" lnSpcReduction="20000"/>
          </a:bodyPr>
          <a:lstStyle/>
          <a:p>
            <a:pPr marL="114300" indent="0" fontAlgn="auto">
              <a:spcAft>
                <a:spcPts val="0"/>
              </a:spcAft>
              <a:buFont typeface="Arial" pitchFamily="34" charset="0"/>
              <a:buNone/>
              <a:defRPr/>
            </a:pPr>
            <a:r>
              <a:rPr lang="en-US" sz="2400" dirty="0" smtClean="0"/>
              <a:t>(A) Sympathetic? Effete? He  appears to be a snob, but I don’t know what effete means. He is not portrayed as sympathetic because the author describes Ignatius as “Looking down…on bad taste” = ELIMINATE THIS ANSWER.</a:t>
            </a:r>
          </a:p>
          <a:p>
            <a:pPr marL="114300" indent="0" fontAlgn="auto">
              <a:spcAft>
                <a:spcPts val="0"/>
              </a:spcAft>
              <a:buFont typeface="Arial" pitchFamily="34" charset="0"/>
              <a:buNone/>
              <a:defRPr/>
            </a:pPr>
            <a:endParaRPr lang="en-US" sz="2400" dirty="0"/>
          </a:p>
          <a:p>
            <a:pPr marL="114300" indent="0" fontAlgn="auto">
              <a:spcAft>
                <a:spcPts val="0"/>
              </a:spcAft>
              <a:buFont typeface="Arial" pitchFamily="34" charset="0"/>
              <a:buNone/>
              <a:defRPr/>
            </a:pPr>
            <a:r>
              <a:rPr lang="en-US" sz="2400" dirty="0" smtClean="0"/>
              <a:t>(B) He does seem to be a “social misfit” because of his odd appearance” and the description is comical in its exaggerations of detail…so hold on to this answer.</a:t>
            </a:r>
          </a:p>
          <a:p>
            <a:pPr marL="114300" indent="0" fontAlgn="auto">
              <a:spcAft>
                <a:spcPts val="0"/>
              </a:spcAft>
              <a:buFont typeface="Arial" pitchFamily="34" charset="0"/>
              <a:buNone/>
              <a:defRPr/>
            </a:pPr>
            <a:endParaRPr lang="en-US" sz="2400" dirty="0"/>
          </a:p>
          <a:p>
            <a:pPr marL="114300" indent="0" fontAlgn="auto">
              <a:spcAft>
                <a:spcPts val="0"/>
              </a:spcAft>
              <a:buFont typeface="Arial" pitchFamily="34" charset="0"/>
              <a:buNone/>
              <a:defRPr/>
            </a:pPr>
            <a:r>
              <a:rPr lang="en-US" sz="2400" dirty="0" smtClean="0"/>
              <a:t>(C) “Harshly” is too strong a word. Besides, he is not a bon vivant, a person who lives the good life. Eliminate this answer.</a:t>
            </a:r>
          </a:p>
          <a:p>
            <a:pPr marL="114300" indent="0" fontAlgn="auto">
              <a:spcAft>
                <a:spcPts val="0"/>
              </a:spcAft>
              <a:buFont typeface="Arial" pitchFamily="34" charset="0"/>
              <a:buNone/>
              <a:defRPr/>
            </a:pPr>
            <a:endParaRPr lang="en-US" sz="2400" dirty="0"/>
          </a:p>
          <a:p>
            <a:pPr marL="114300" indent="0" fontAlgn="auto">
              <a:spcAft>
                <a:spcPts val="0"/>
              </a:spcAft>
              <a:buFont typeface="Arial" pitchFamily="34" charset="0"/>
              <a:buNone/>
              <a:defRPr/>
            </a:pPr>
            <a:r>
              <a:rPr lang="en-US" sz="2400" dirty="0" smtClean="0"/>
              <a:t>(D) He is wearing a hunting cap, but there is no indication in lines 7-10 that he is a hunter.  Don’t be distracted by a detail in the passage that does not provide info  needed to answer the question.</a:t>
            </a:r>
          </a:p>
          <a:p>
            <a:pPr marL="114300" indent="0" fontAlgn="auto">
              <a:spcAft>
                <a:spcPts val="0"/>
              </a:spcAft>
              <a:buFont typeface="Arial" pitchFamily="34" charset="0"/>
              <a:buNone/>
              <a:defRPr/>
            </a:pPr>
            <a:endParaRPr lang="en-US" sz="2400" dirty="0"/>
          </a:p>
          <a:p>
            <a:pPr marL="114300" indent="0" fontAlgn="auto">
              <a:spcAft>
                <a:spcPts val="0"/>
              </a:spcAft>
              <a:buFont typeface="Arial" pitchFamily="34" charset="0"/>
              <a:buNone/>
              <a:defRPr/>
            </a:pPr>
            <a:r>
              <a:rPr lang="en-US" sz="2400" dirty="0" smtClean="0"/>
              <a:t>(E) The passage does seem farcical, but in these lines  you can’t tell if he is “overly sensitive”……SO</a:t>
            </a:r>
            <a:endParaRPr lang="en-US" sz="2400" dirty="0"/>
          </a:p>
        </p:txBody>
      </p:sp>
    </p:spTree>
    <p:extLst>
      <p:ext uri="{BB962C8B-B14F-4D97-AF65-F5344CB8AC3E}">
        <p14:creationId xmlns:p14="http://schemas.microsoft.com/office/powerpoint/2010/main" val="1905699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ELIMINATE THE OBVIOUS FIRST</a:t>
            </a:r>
            <a:endParaRPr lang="en-US" dirty="0"/>
          </a:p>
        </p:txBody>
      </p:sp>
      <p:sp>
        <p:nvSpPr>
          <p:cNvPr id="22530" name="Content Placeholder 2"/>
          <p:cNvSpPr>
            <a:spLocks noGrp="1"/>
          </p:cNvSpPr>
          <p:nvPr>
            <p:ph idx="1"/>
          </p:nvPr>
        </p:nvSpPr>
        <p:spPr/>
        <p:txBody>
          <a:bodyPr/>
          <a:lstStyle/>
          <a:p>
            <a:pPr marL="114300" indent="0">
              <a:buFont typeface="Arial" charset="0"/>
              <a:buNone/>
            </a:pPr>
            <a:r>
              <a:rPr lang="en-US" sz="3600" smtClean="0"/>
              <a:t>That leaves answers (B) and (E)</a:t>
            </a:r>
          </a:p>
          <a:p>
            <a:pPr marL="114300" indent="0">
              <a:buFont typeface="Arial" charset="0"/>
              <a:buNone/>
            </a:pPr>
            <a:r>
              <a:rPr lang="en-US" sz="3600" smtClean="0"/>
              <a:t>Ask yourself: is he “overly sensitive”? Not really. He seems to be annoyed rather than sensitive.</a:t>
            </a:r>
          </a:p>
          <a:p>
            <a:pPr marL="114300" indent="0">
              <a:buFont typeface="Arial" charset="0"/>
              <a:buNone/>
            </a:pPr>
            <a:endParaRPr lang="en-US" sz="3600" smtClean="0"/>
          </a:p>
          <a:p>
            <a:pPr marL="114300" indent="0">
              <a:buFont typeface="Arial" charset="0"/>
              <a:buNone/>
            </a:pPr>
            <a:r>
              <a:rPr lang="en-US" sz="3600" smtClean="0"/>
              <a:t>Can you find anything wrong with (B)? No, so CHOOSE IT!</a:t>
            </a:r>
          </a:p>
        </p:txBody>
      </p:sp>
    </p:spTree>
    <p:extLst>
      <p:ext uri="{BB962C8B-B14F-4D97-AF65-F5344CB8AC3E}">
        <p14:creationId xmlns:p14="http://schemas.microsoft.com/office/powerpoint/2010/main" val="16358207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990600"/>
          </a:xfrm>
        </p:spPr>
        <p:txBody>
          <a:bodyPr/>
          <a:lstStyle/>
          <a:p>
            <a:pPr fontAlgn="auto">
              <a:spcAft>
                <a:spcPts val="0"/>
              </a:spcAft>
              <a:defRPr/>
            </a:pPr>
            <a:r>
              <a:rPr lang="en-US" dirty="0" smtClean="0"/>
              <a:t>TIPS FOR PROSE PASSAGES</a:t>
            </a:r>
            <a:endParaRPr lang="en-US" dirty="0"/>
          </a:p>
        </p:txBody>
      </p:sp>
      <p:sp>
        <p:nvSpPr>
          <p:cNvPr id="3" name="Content Placeholder 2"/>
          <p:cNvSpPr>
            <a:spLocks noGrp="1"/>
          </p:cNvSpPr>
          <p:nvPr>
            <p:ph idx="1"/>
          </p:nvPr>
        </p:nvSpPr>
        <p:spPr>
          <a:xfrm>
            <a:off x="457200" y="1066800"/>
            <a:ext cx="7620000" cy="5334000"/>
          </a:xfrm>
        </p:spPr>
        <p:txBody>
          <a:bodyPr rtlCol="0">
            <a:normAutofit fontScale="92500"/>
          </a:bodyPr>
          <a:lstStyle/>
          <a:p>
            <a:pPr marL="571500" indent="-457200" fontAlgn="auto">
              <a:spcAft>
                <a:spcPts val="0"/>
              </a:spcAft>
              <a:buFont typeface="Arial" pitchFamily="34" charset="0"/>
              <a:buAutoNum type="arabicPeriod"/>
              <a:defRPr/>
            </a:pPr>
            <a:r>
              <a:rPr lang="en-US" sz="2400" b="1" dirty="0" smtClean="0"/>
              <a:t>SKIM (pre-read) THE PASSAGE</a:t>
            </a:r>
          </a:p>
          <a:p>
            <a:pPr marL="114300" indent="0" fontAlgn="auto">
              <a:spcAft>
                <a:spcPts val="0"/>
              </a:spcAft>
              <a:buFont typeface="Arial" pitchFamily="34" charset="0"/>
              <a:buNone/>
              <a:defRPr/>
            </a:pPr>
            <a:r>
              <a:rPr lang="en-US" sz="2400" dirty="0" smtClean="0"/>
              <a:t>- read the first sentences of paragraphs or stanzas carefully and then glance over the rest to see if it’s about what you thought</a:t>
            </a:r>
          </a:p>
          <a:p>
            <a:pPr marL="114300" indent="0" fontAlgn="auto">
              <a:spcAft>
                <a:spcPts val="0"/>
              </a:spcAft>
              <a:buFont typeface="Arial" pitchFamily="34" charset="0"/>
              <a:buNone/>
              <a:defRPr/>
            </a:pPr>
            <a:r>
              <a:rPr lang="en-US" sz="2400" dirty="0" smtClean="0"/>
              <a:t>- Read the last sentence of the passage</a:t>
            </a:r>
          </a:p>
          <a:p>
            <a:pPr marL="114300" indent="0" fontAlgn="auto">
              <a:spcAft>
                <a:spcPts val="0"/>
              </a:spcAft>
              <a:buFont typeface="Arial" pitchFamily="34" charset="0"/>
              <a:buNone/>
              <a:defRPr/>
            </a:pPr>
            <a:r>
              <a:rPr lang="en-US" sz="2400" dirty="0" smtClean="0"/>
              <a:t>- should take no more than a minute</a:t>
            </a:r>
          </a:p>
          <a:p>
            <a:pPr fontAlgn="auto">
              <a:spcAft>
                <a:spcPts val="0"/>
              </a:spcAft>
              <a:buFont typeface="Wingdings"/>
              <a:buChar char="à"/>
              <a:defRPr/>
            </a:pPr>
            <a:r>
              <a:rPr lang="en-US" sz="2400" dirty="0" smtClean="0"/>
              <a:t>SKIMMING MAY FEEL UNCOMFORTABLE = do it anyway!</a:t>
            </a:r>
          </a:p>
          <a:p>
            <a:pPr marL="114300" indent="0" fontAlgn="auto">
              <a:spcAft>
                <a:spcPts val="0"/>
              </a:spcAft>
              <a:buFont typeface="Arial" pitchFamily="34" charset="0"/>
              <a:buNone/>
              <a:defRPr/>
            </a:pPr>
            <a:r>
              <a:rPr lang="en-US" sz="2400" dirty="0" smtClean="0"/>
              <a:t>2. </a:t>
            </a:r>
            <a:r>
              <a:rPr lang="en-US" sz="2400" b="1" dirty="0" smtClean="0"/>
              <a:t>READ THE PASSAGE </a:t>
            </a:r>
            <a:r>
              <a:rPr lang="en-US" sz="2400" dirty="0" smtClean="0"/>
              <a:t>– plain old-fashioned reading</a:t>
            </a:r>
          </a:p>
          <a:p>
            <a:pPr marL="114300" indent="0" fontAlgn="auto">
              <a:spcAft>
                <a:spcPts val="0"/>
              </a:spcAft>
              <a:buFont typeface="Arial" pitchFamily="34" charset="0"/>
              <a:buNone/>
              <a:defRPr/>
            </a:pPr>
            <a:r>
              <a:rPr lang="en-US" sz="2400" dirty="0"/>
              <a:t>	</a:t>
            </a:r>
            <a:r>
              <a:rPr lang="en-US" sz="2400" dirty="0" smtClean="0"/>
              <a:t>- Just read, without fixating on details or getting stuck on sentences you don’t understand</a:t>
            </a:r>
          </a:p>
          <a:p>
            <a:pPr marL="114300" indent="0" fontAlgn="auto">
              <a:spcAft>
                <a:spcPts val="0"/>
              </a:spcAft>
              <a:buFont typeface="Arial" pitchFamily="34" charset="0"/>
              <a:buNone/>
              <a:defRPr/>
            </a:pPr>
            <a:r>
              <a:rPr lang="en-US" sz="2400" dirty="0" smtClean="0"/>
              <a:t>3. </a:t>
            </a:r>
            <a:r>
              <a:rPr lang="en-US" sz="2400" b="1" dirty="0" smtClean="0"/>
              <a:t>READ FOR THE MAIN IDEA </a:t>
            </a:r>
            <a:r>
              <a:rPr lang="en-US" sz="2400" dirty="0" smtClean="0"/>
              <a:t>(missing one little puzzle piece won’t stop you from getting the outline of the overall picture)</a:t>
            </a:r>
          </a:p>
          <a:p>
            <a:pPr marL="114300" indent="0" fontAlgn="auto">
              <a:spcAft>
                <a:spcPts val="0"/>
              </a:spcAft>
              <a:buFont typeface="Arial" pitchFamily="34" charset="0"/>
              <a:buNone/>
              <a:defRPr/>
            </a:pPr>
            <a:r>
              <a:rPr lang="en-US" sz="2400" dirty="0"/>
              <a:t>	</a:t>
            </a:r>
            <a:r>
              <a:rPr lang="en-US" sz="2400" dirty="0" smtClean="0"/>
              <a:t>- to get the main idea, visualize what you are reading</a:t>
            </a:r>
          </a:p>
          <a:p>
            <a:pPr marL="114300" indent="0" fontAlgn="auto">
              <a:spcAft>
                <a:spcPts val="0"/>
              </a:spcAft>
              <a:buFont typeface="Arial" pitchFamily="34" charset="0"/>
              <a:buNone/>
              <a:defRPr/>
            </a:pPr>
            <a:r>
              <a:rPr lang="en-US" sz="2400" dirty="0"/>
              <a:t>	</a:t>
            </a:r>
            <a:r>
              <a:rPr lang="en-US" sz="2400" dirty="0" smtClean="0"/>
              <a:t>Think of it as a short movie clip.</a:t>
            </a:r>
          </a:p>
          <a:p>
            <a:pPr marL="571500" indent="-457200" fontAlgn="auto">
              <a:spcAft>
                <a:spcPts val="0"/>
              </a:spcAft>
              <a:buFont typeface="Arial" pitchFamily="34" charset="0"/>
              <a:buAutoNum type="arabicPeriod"/>
              <a:defRPr/>
            </a:pPr>
            <a:endParaRPr lang="en-US" dirty="0"/>
          </a:p>
        </p:txBody>
      </p:sp>
    </p:spTree>
    <p:extLst>
      <p:ext uri="{BB962C8B-B14F-4D97-AF65-F5344CB8AC3E}">
        <p14:creationId xmlns:p14="http://schemas.microsoft.com/office/powerpoint/2010/main" val="4219241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685800"/>
          </a:xfrm>
        </p:spPr>
        <p:txBody>
          <a:bodyPr/>
          <a:lstStyle/>
          <a:p>
            <a:pPr fontAlgn="auto">
              <a:spcAft>
                <a:spcPts val="0"/>
              </a:spcAft>
              <a:defRPr/>
            </a:pPr>
            <a:r>
              <a:rPr lang="en-US" dirty="0" smtClean="0"/>
              <a:t>MAIN IDEA</a:t>
            </a:r>
            <a:endParaRPr lang="en-US" dirty="0"/>
          </a:p>
        </p:txBody>
      </p:sp>
      <p:sp>
        <p:nvSpPr>
          <p:cNvPr id="24578" name="Content Placeholder 2"/>
          <p:cNvSpPr>
            <a:spLocks noGrp="1"/>
          </p:cNvSpPr>
          <p:nvPr>
            <p:ph idx="1"/>
          </p:nvPr>
        </p:nvSpPr>
        <p:spPr>
          <a:xfrm>
            <a:off x="457200" y="990600"/>
            <a:ext cx="7620000" cy="5410200"/>
          </a:xfrm>
        </p:spPr>
        <p:txBody>
          <a:bodyPr/>
          <a:lstStyle/>
          <a:p>
            <a:r>
              <a:rPr lang="en-US" sz="2800" smtClean="0"/>
              <a:t>You should be able to sum up main idea (general point) of the passage in a ten-words-or-fewer summary</a:t>
            </a:r>
          </a:p>
          <a:p>
            <a:endParaRPr lang="en-US" sz="2800" smtClean="0"/>
          </a:p>
          <a:p>
            <a:r>
              <a:rPr lang="en-US" sz="2800" smtClean="0"/>
              <a:t>Example: a passage about all the different ways a man is stingy, how he cheats his best friend out of an inheritance and scrimps on food around the house so badly that his kids go to bed crying from hunger every night…passage goes on for 60 lines describing this guy.</a:t>
            </a:r>
          </a:p>
          <a:p>
            <a:endParaRPr lang="en-US" sz="2800" smtClean="0"/>
          </a:p>
          <a:p>
            <a:r>
              <a:rPr lang="en-US" sz="2800" smtClean="0"/>
              <a:t>Main idea: This guy is an evil, greedy miser.</a:t>
            </a:r>
          </a:p>
          <a:p>
            <a:endParaRPr lang="en-US" sz="2800" smtClean="0"/>
          </a:p>
          <a:p>
            <a:r>
              <a:rPr lang="en-US" sz="2800" smtClean="0"/>
              <a:t>DON’T LOOK FOR THE MAGIC TOPIC SENTENCE = it has vanished</a:t>
            </a:r>
          </a:p>
          <a:p>
            <a:pPr lvl="1"/>
            <a:r>
              <a:rPr lang="en-US" sz="2800" smtClean="0"/>
              <a:t>Writers of the AP test often don’t use any obvious clues like topic sentences</a:t>
            </a:r>
          </a:p>
        </p:txBody>
      </p:sp>
    </p:spTree>
    <p:extLst>
      <p:ext uri="{BB962C8B-B14F-4D97-AF65-F5344CB8AC3E}">
        <p14:creationId xmlns:p14="http://schemas.microsoft.com/office/powerpoint/2010/main" val="11683398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10.xml><?xml version="1.0" encoding="utf-8"?>
<a:theme xmlns:a="http://schemas.openxmlformats.org/drawingml/2006/main" name="9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11.xml><?xml version="1.0" encoding="utf-8"?>
<a:theme xmlns:a="http://schemas.openxmlformats.org/drawingml/2006/main" name="10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3.xml><?xml version="1.0" encoding="utf-8"?>
<a:theme xmlns:a="http://schemas.openxmlformats.org/drawingml/2006/main" name="2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4.xml><?xml version="1.0" encoding="utf-8"?>
<a:theme xmlns:a="http://schemas.openxmlformats.org/drawingml/2006/main" name="3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5.xml><?xml version="1.0" encoding="utf-8"?>
<a:theme xmlns:a="http://schemas.openxmlformats.org/drawingml/2006/main" name="4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6.xml><?xml version="1.0" encoding="utf-8"?>
<a:theme xmlns:a="http://schemas.openxmlformats.org/drawingml/2006/main" name="5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7.xml><?xml version="1.0" encoding="utf-8"?>
<a:theme xmlns:a="http://schemas.openxmlformats.org/drawingml/2006/main" name="6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8.xml><?xml version="1.0" encoding="utf-8"?>
<a:theme xmlns:a="http://schemas.openxmlformats.org/drawingml/2006/main" name="7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9.xml><?xml version="1.0" encoding="utf-8"?>
<a:theme xmlns:a="http://schemas.openxmlformats.org/drawingml/2006/main" name="8_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910</Words>
  <Application>Microsoft Office PowerPoint</Application>
  <PresentationFormat>On-screen Show (4:3)</PresentationFormat>
  <Paragraphs>72</Paragraphs>
  <Slides>12</Slides>
  <Notes>11</Notes>
  <HiddenSlides>0</HiddenSlides>
  <MMClips>0</MMClips>
  <ScaleCrop>false</ScaleCrop>
  <HeadingPairs>
    <vt:vector size="4" baseType="variant">
      <vt:variant>
        <vt:lpstr>Theme</vt:lpstr>
      </vt:variant>
      <vt:variant>
        <vt:i4>11</vt:i4>
      </vt:variant>
      <vt:variant>
        <vt:lpstr>Slide Titles</vt:lpstr>
      </vt:variant>
      <vt:variant>
        <vt:i4>12</vt:i4>
      </vt:variant>
    </vt:vector>
  </HeadingPairs>
  <TitlesOfParts>
    <vt:vector size="23" baseType="lpstr">
      <vt:lpstr>Adjacency</vt:lpstr>
      <vt:lpstr>1_Adjacency</vt:lpstr>
      <vt:lpstr>2_Adjacency</vt:lpstr>
      <vt:lpstr>3_Adjacency</vt:lpstr>
      <vt:lpstr>4_Adjacency</vt:lpstr>
      <vt:lpstr>5_Adjacency</vt:lpstr>
      <vt:lpstr>6_Adjacency</vt:lpstr>
      <vt:lpstr>7_Adjacency</vt:lpstr>
      <vt:lpstr>8_Adjacency</vt:lpstr>
      <vt:lpstr>9_Adjacency</vt:lpstr>
      <vt:lpstr>10_Adjacency</vt:lpstr>
      <vt:lpstr>Multiple Choice Section </vt:lpstr>
      <vt:lpstr>MULTIPLE CHOICE SECTION: STRATEGY</vt:lpstr>
      <vt:lpstr>PowerPoint Presentation</vt:lpstr>
      <vt:lpstr>PowerPoint Presentation</vt:lpstr>
      <vt:lpstr>PowerPoint Presentation</vt:lpstr>
      <vt:lpstr>POE…HALF BAD = ALL BAD</vt:lpstr>
      <vt:lpstr>ELIMINATE THE OBVIOUS FIRST</vt:lpstr>
      <vt:lpstr>TIPS FOR PROSE PASSAGES</vt:lpstr>
      <vt:lpstr>MAIN IDEA</vt:lpstr>
      <vt:lpstr>TYPES OF QUESTIONS</vt:lpstr>
      <vt:lpstr>DETAIL QUESTIONS</vt:lpstr>
      <vt:lpstr>FACTUAL KNOWLEDGE QUESTIONS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Choice Section </dc:title>
  <dc:creator>DMA-10</dc:creator>
  <cp:lastModifiedBy>DMA-10</cp:lastModifiedBy>
  <cp:revision>1</cp:revision>
  <dcterms:created xsi:type="dcterms:W3CDTF">2013-09-14T03:05:32Z</dcterms:created>
  <dcterms:modified xsi:type="dcterms:W3CDTF">2013-09-14T03:12:57Z</dcterms:modified>
</cp:coreProperties>
</file>